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"/>
  </p:notesMasterIdLst>
  <p:sldIdLst>
    <p:sldId id="256" r:id="rId2"/>
    <p:sldId id="259" r:id="rId3"/>
    <p:sldId id="257" r:id="rId4"/>
    <p:sldId id="258" r:id="rId5"/>
    <p:sldId id="261" r:id="rId6"/>
    <p:sldId id="262" r:id="rId7"/>
    <p:sldId id="265" r:id="rId8"/>
    <p:sldId id="271" r:id="rId9"/>
    <p:sldId id="267" r:id="rId10"/>
    <p:sldId id="266" r:id="rId11"/>
    <p:sldId id="268" r:id="rId12"/>
    <p:sldId id="270" r:id="rId13"/>
    <p:sldId id="264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C3300"/>
    <a:srgbClr val="C15D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4660" autoAdjust="0"/>
  </p:normalViewPr>
  <p:slideViewPr>
    <p:cSldViewPr snapToGrid="0">
      <p:cViewPr>
        <p:scale>
          <a:sx n="122" d="100"/>
          <a:sy n="122" d="100"/>
        </p:scale>
        <p:origin x="-150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09BA8A-560B-4895-9932-5621FA0BC1D8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C7D372-A568-463B-8031-C8E6E4B17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369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C7D372-A568-463B-8031-C8E6E4B17F2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767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626774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2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518654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488654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0" y="2017343"/>
            <a:ext cx="4488654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AE8208D-EB3D-7515-CCE7-7E8FE6361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10916" y="2545504"/>
            <a:ext cx="3281838" cy="883496"/>
          </a:xfrm>
        </p:spPr>
        <p:txBody>
          <a:bodyPr>
            <a:normAutofit fontScale="90000"/>
          </a:bodyPr>
          <a:lstStyle/>
          <a:p>
            <a:pPr algn="r"/>
            <a:r>
              <a:rPr lang="ru-RU" sz="3100" dirty="0">
                <a:latin typeface="Arial Black" panose="020B0A04020102020204" pitchFamily="34" charset="0"/>
              </a:rPr>
              <a:t/>
            </a:r>
            <a:br>
              <a:rPr lang="ru-RU" sz="3100" dirty="0">
                <a:latin typeface="Arial Black" panose="020B0A04020102020204" pitchFamily="34" charset="0"/>
              </a:rPr>
            </a:br>
            <a:r>
              <a:rPr lang="ru-RU" sz="3100" dirty="0">
                <a:latin typeface="Arial Black" panose="020B0A04020102020204" pitchFamily="34" charset="0"/>
              </a:rPr>
              <a:t>                                                   </a:t>
            </a:r>
            <a:r>
              <a:rPr lang="ru-RU" sz="2700" dirty="0"/>
              <a:t>О. А</a:t>
            </a:r>
            <a:r>
              <a:rPr lang="ru-RU" sz="2200" dirty="0"/>
              <a:t>никеева</a:t>
            </a:r>
            <a:r>
              <a:rPr lang="ru-RU" dirty="0"/>
              <a:t/>
            </a:r>
            <a:br>
              <a:rPr lang="ru-RU" dirty="0"/>
            </a:br>
            <a:endParaRPr lang="ru-RU" sz="4900" dirty="0">
              <a:solidFill>
                <a:srgbClr val="C15D03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B479B01-1814-0D8A-2F12-B606D0CD2E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0541" y="2844800"/>
            <a:ext cx="7855104" cy="2310299"/>
          </a:xfrm>
        </p:spPr>
        <p:txBody>
          <a:bodyPr>
            <a:normAutofit fontScale="92500"/>
          </a:bodyPr>
          <a:lstStyle/>
          <a:p>
            <a:endParaRPr lang="ru-RU" sz="2400" i="1" dirty="0" smtClean="0">
              <a:solidFill>
                <a:srgbClr val="CC3300"/>
              </a:solidFill>
            </a:endParaRPr>
          </a:p>
          <a:p>
            <a:r>
              <a:rPr lang="ru-RU" sz="2400" i="1" dirty="0" smtClean="0">
                <a:solidFill>
                  <a:srgbClr val="CC3300"/>
                </a:solidFill>
              </a:rPr>
              <a:t>Виртуальная </a:t>
            </a:r>
            <a:r>
              <a:rPr lang="ru-RU" sz="2400" i="1" dirty="0" smtClean="0">
                <a:solidFill>
                  <a:srgbClr val="CC3300"/>
                </a:solidFill>
              </a:rPr>
              <a:t>книжная выставка, </a:t>
            </a:r>
            <a:endParaRPr lang="ru-RU" sz="2400" i="1" dirty="0" smtClean="0">
              <a:solidFill>
                <a:srgbClr val="CC3300"/>
              </a:solidFill>
            </a:endParaRPr>
          </a:p>
          <a:p>
            <a:r>
              <a:rPr lang="ru-RU" sz="2400" i="1" dirty="0" smtClean="0">
                <a:solidFill>
                  <a:srgbClr val="CC3300"/>
                </a:solidFill>
              </a:rPr>
              <a:t>посвящённая </a:t>
            </a:r>
            <a:r>
              <a:rPr lang="ru-RU" sz="2400" i="1" dirty="0" smtClean="0">
                <a:solidFill>
                  <a:srgbClr val="CC3300"/>
                </a:solidFill>
              </a:rPr>
              <a:t>Дню </a:t>
            </a:r>
            <a:endParaRPr lang="ru-RU" sz="2400" i="1" dirty="0" smtClean="0">
              <a:solidFill>
                <a:srgbClr val="CC3300"/>
              </a:solidFill>
            </a:endParaRPr>
          </a:p>
          <a:p>
            <a:r>
              <a:rPr lang="ru-RU" sz="2800" b="1" i="1" dirty="0" smtClean="0">
                <a:solidFill>
                  <a:srgbClr val="CC3300"/>
                </a:solidFill>
              </a:rPr>
              <a:t>снятия </a:t>
            </a:r>
            <a:r>
              <a:rPr lang="ru-RU" sz="2800" b="1" i="1" dirty="0" smtClean="0">
                <a:solidFill>
                  <a:srgbClr val="CC3300"/>
                </a:solidFill>
              </a:rPr>
              <a:t>блокады Ленинграда – 27 января</a:t>
            </a:r>
            <a:endParaRPr lang="ru-RU" sz="2800" b="1" i="1" dirty="0">
              <a:solidFill>
                <a:srgbClr val="CC330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586CEB5-2623-5AB7-EB78-6154178CF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645" y="510800"/>
            <a:ext cx="3949404" cy="6013953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82529304-E5C1-FFD9-9018-A90A23DAEFA5}"/>
              </a:ext>
            </a:extLst>
          </p:cNvPr>
          <p:cNvSpPr txBox="1">
            <a:spLocks/>
          </p:cNvSpPr>
          <p:nvPr/>
        </p:nvSpPr>
        <p:spPr>
          <a:xfrm>
            <a:off x="-663546" y="621101"/>
            <a:ext cx="8476371" cy="3001290"/>
          </a:xfrm>
          <a:prstGeom prst="rect">
            <a:avLst/>
          </a:prstGeom>
        </p:spPr>
        <p:txBody>
          <a:bodyPr vert="horz" lIns="91440" tIns="45720" rIns="91440" bIns="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3200" dirty="0">
                <a:latin typeface="Arial Black" panose="020B0A04020102020204" pitchFamily="34" charset="0"/>
              </a:rPr>
              <a:t>«Мне повезло, </a:t>
            </a:r>
            <a:br>
              <a:rPr lang="ru-RU" sz="3200" dirty="0">
                <a:latin typeface="Arial Black" panose="020B0A04020102020204" pitchFamily="34" charset="0"/>
              </a:rPr>
            </a:br>
            <a:r>
              <a:rPr lang="ru-RU" sz="3200" dirty="0">
                <a:latin typeface="Arial Black" panose="020B0A04020102020204" pitchFamily="34" charset="0"/>
              </a:rPr>
              <a:t>я позже родилась…»</a:t>
            </a:r>
            <a:r>
              <a:rPr lang="ru-RU" sz="3100" dirty="0">
                <a:latin typeface="Arial Black" panose="020B0A04020102020204" pitchFamily="34" charset="0"/>
              </a:rPr>
              <a:t/>
            </a:r>
            <a:br>
              <a:rPr lang="ru-RU" sz="3100" dirty="0">
                <a:latin typeface="Arial Black" panose="020B0A04020102020204" pitchFamily="34" charset="0"/>
              </a:rPr>
            </a:br>
            <a:r>
              <a:rPr lang="ru-RU" sz="3100" dirty="0">
                <a:latin typeface="Arial Black" panose="020B0A04020102020204" pitchFamily="34" charset="0"/>
              </a:rPr>
              <a:t>                                                   </a:t>
            </a:r>
            <a:r>
              <a:rPr lang="ru-RU" dirty="0"/>
              <a:t/>
            </a:r>
            <a:br>
              <a:rPr lang="ru-RU" dirty="0"/>
            </a:br>
            <a:endParaRPr lang="ru-RU" sz="4900" dirty="0">
              <a:solidFill>
                <a:srgbClr val="C15D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061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>
            <a:extLst>
              <a:ext uri="{FF2B5EF4-FFF2-40B4-BE49-F238E27FC236}">
                <a16:creationId xmlns="" xmlns:a16="http://schemas.microsoft.com/office/drawing/2014/main" id="{102979D1-B73B-7625-17FA-1C19DCB824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97175" y="294057"/>
            <a:ext cx="3521920" cy="5354307"/>
          </a:xfrm>
          <a:ln w="28575">
            <a:solidFill>
              <a:schemeClr val="accent1"/>
            </a:solidFill>
          </a:ln>
        </p:spPr>
      </p:pic>
      <p:pic>
        <p:nvPicPr>
          <p:cNvPr id="13" name="Объект 12">
            <a:extLst>
              <a:ext uri="{FF2B5EF4-FFF2-40B4-BE49-F238E27FC236}">
                <a16:creationId xmlns="" xmlns:a16="http://schemas.microsoft.com/office/drawing/2014/main" id="{BFD40D43-B3B5-C75B-4802-1A845D1C04A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8544118" y="1104940"/>
            <a:ext cx="3388077" cy="5551955"/>
          </a:xfrm>
          <a:ln w="28575"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2F256A2-3CC5-E511-A568-504B1C5C087F}"/>
              </a:ext>
            </a:extLst>
          </p:cNvPr>
          <p:cNvSpPr txBox="1"/>
          <p:nvPr/>
        </p:nvSpPr>
        <p:spPr>
          <a:xfrm>
            <a:off x="5771072" y="4431628"/>
            <a:ext cx="249226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Зубаков, В. Е.</a:t>
            </a:r>
            <a:r>
              <a:rPr lang="ru-RU" sz="1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Героический Ленинград / В. Е. Зубаков. </a:t>
            </a:r>
            <a:r>
              <a:rPr lang="ru-RU" sz="16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–</a:t>
            </a:r>
            <a:r>
              <a:rPr lang="ru-RU" sz="1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Москва : Воениздат, 1972. </a:t>
            </a:r>
            <a:r>
              <a:rPr lang="ru-RU" sz="16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–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199 с.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AE46FDC-4EBF-CDC0-E7FC-714665DA0ABC}"/>
              </a:ext>
            </a:extLst>
          </p:cNvPr>
          <p:cNvSpPr txBox="1"/>
          <p:nvPr/>
        </p:nvSpPr>
        <p:spPr>
          <a:xfrm>
            <a:off x="3949614" y="432664"/>
            <a:ext cx="305503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Непокоренный Ленинград</a:t>
            </a:r>
            <a:r>
              <a:rPr lang="ru-RU" sz="1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краткий очерк истории города в период Великой Отечественной войны / А. Р. Дзенискевич и др. ; [</a:t>
            </a:r>
            <a:r>
              <a:rPr lang="ru-RU" sz="1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редкол</a:t>
            </a:r>
            <a:r>
              <a:rPr lang="ru-RU" sz="1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.: В. М. Ковальчук (отв. ред.) и др.]. </a:t>
            </a:r>
            <a:r>
              <a:rPr lang="ru-RU" sz="14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–</a:t>
            </a:r>
            <a:r>
              <a:rPr lang="ru-RU" sz="1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2-е изд., </a:t>
            </a:r>
            <a:r>
              <a:rPr lang="ru-RU" sz="1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перераб</a:t>
            </a:r>
            <a:r>
              <a:rPr lang="ru-RU" sz="1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и доп. </a:t>
            </a:r>
            <a:r>
              <a:rPr lang="ru-RU" sz="14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–</a:t>
            </a:r>
            <a:r>
              <a:rPr lang="ru-RU" sz="1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Ленинград : Наука, Ленингр. </a:t>
            </a:r>
            <a:r>
              <a:rPr lang="ru-RU" sz="1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отд-ние</a:t>
            </a:r>
            <a:r>
              <a:rPr lang="ru-RU" sz="1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1974. </a:t>
            </a:r>
            <a:r>
              <a:rPr lang="ru-RU" sz="16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–</a:t>
            </a:r>
            <a:r>
              <a:rPr lang="ru-RU" sz="1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501 с.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378333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55486E7E-266F-9130-E4BC-5C91B968F8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479215" y="215662"/>
            <a:ext cx="3403711" cy="5564037"/>
          </a:xfrm>
          <a:ln w="28575">
            <a:solidFill>
              <a:schemeClr val="accent1"/>
            </a:solidFill>
          </a:ln>
        </p:spPr>
      </p:pic>
      <p:pic>
        <p:nvPicPr>
          <p:cNvPr id="10" name="Объект 9">
            <a:extLst>
              <a:ext uri="{FF2B5EF4-FFF2-40B4-BE49-F238E27FC236}">
                <a16:creationId xmlns="" xmlns:a16="http://schemas.microsoft.com/office/drawing/2014/main" id="{5311B265-6C5B-7C25-DE65-E3063A27F36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198408" y="823089"/>
            <a:ext cx="3728389" cy="5695098"/>
          </a:xfrm>
          <a:ln w="28575"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F796356-9CD5-1F1A-56B2-E26D75288034}"/>
              </a:ext>
            </a:extLst>
          </p:cNvPr>
          <p:cNvSpPr txBox="1"/>
          <p:nvPr/>
        </p:nvSpPr>
        <p:spPr>
          <a:xfrm>
            <a:off x="4128539" y="547043"/>
            <a:ext cx="234989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Пономарев, Я. И.</a:t>
            </a:r>
            <a:r>
              <a:rPr lang="ru-RU" sz="16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Но баранку не бросал шофер : Автотранспортники Ленинграда в Великой Отечественной войне / Я. И. Пономарев. </a:t>
            </a:r>
            <a:r>
              <a:rPr lang="ru-RU" sz="16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–</a:t>
            </a:r>
            <a:r>
              <a:rPr lang="ru-RU" sz="16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Ленинград : Лениздат, 1988. </a:t>
            </a:r>
            <a:r>
              <a:rPr lang="ru-RU" sz="16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–</a:t>
            </a:r>
            <a:r>
              <a:rPr lang="ru-RU" sz="16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189 с. </a:t>
            </a:r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1FCE74F-667E-A700-2B0B-58F77CC988DB}"/>
              </a:ext>
            </a:extLst>
          </p:cNvPr>
          <p:cNvSpPr txBox="1"/>
          <p:nvPr/>
        </p:nvSpPr>
        <p:spPr>
          <a:xfrm>
            <a:off x="5589918" y="4266351"/>
            <a:ext cx="2760454" cy="1485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6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Чероков</a:t>
            </a:r>
            <a:r>
              <a:rPr lang="ru-RU" sz="1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В. С.</a:t>
            </a:r>
            <a:r>
              <a:rPr lang="ru-RU" sz="1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тебя, Ленинград! / В. С. </a:t>
            </a:r>
            <a:r>
              <a:rPr lang="ru-RU" sz="1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Чероков</a:t>
            </a:r>
            <a:r>
              <a:rPr lang="ru-RU" sz="1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–</a:t>
            </a:r>
            <a:r>
              <a:rPr lang="ru-RU" sz="1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Изд. 2-е, </a:t>
            </a:r>
            <a:r>
              <a:rPr lang="ru-RU" sz="1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перераб</a:t>
            </a:r>
            <a:r>
              <a:rPr lang="ru-RU" sz="1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и доп. </a:t>
            </a:r>
            <a:r>
              <a:rPr lang="ru-RU" sz="16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–</a:t>
            </a:r>
            <a:r>
              <a:rPr lang="ru-RU" sz="1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Ленинград : Лениздат, 1988. </a:t>
            </a:r>
            <a:r>
              <a:rPr lang="ru-RU" sz="16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–</a:t>
            </a:r>
            <a:r>
              <a:rPr lang="ru-RU" sz="1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223 с.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429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24A9C62A-C3B4-4183-B2D5-2631D66889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26522" y="862488"/>
            <a:ext cx="3851432" cy="5813995"/>
          </a:xfrm>
          <a:ln w="28575">
            <a:solidFill>
              <a:schemeClr val="accent1"/>
            </a:solidFill>
          </a:ln>
        </p:spPr>
      </p:pic>
      <p:pic>
        <p:nvPicPr>
          <p:cNvPr id="11" name="Объект 7">
            <a:extLst>
              <a:ext uri="{FF2B5EF4-FFF2-40B4-BE49-F238E27FC236}">
                <a16:creationId xmlns="" xmlns:a16="http://schemas.microsoft.com/office/drawing/2014/main" id="{19969517-77AA-4B56-7E45-88BD081921B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8515076" y="250166"/>
            <a:ext cx="3475212" cy="4865298"/>
          </a:xfrm>
          <a:ln w="28575"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BC94120-6369-4A9F-903D-66CD6E2892FB}"/>
              </a:ext>
            </a:extLst>
          </p:cNvPr>
          <p:cNvSpPr txBox="1"/>
          <p:nvPr/>
        </p:nvSpPr>
        <p:spPr>
          <a:xfrm>
            <a:off x="4242631" y="721811"/>
            <a:ext cx="29518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Легендами овеянная</a:t>
            </a:r>
            <a:r>
              <a:rPr lang="ru-RU" sz="16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: Морская пехота в боях за Ленинград : [сборник] / сост. : А. П. Воронцов, Х. Х. Камалов. </a:t>
            </a:r>
            <a:r>
              <a:rPr lang="ru-RU" sz="16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–</a:t>
            </a:r>
            <a:r>
              <a:rPr lang="ru-RU" sz="16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Ленинград : Лениздат, 1975. </a:t>
            </a:r>
            <a:r>
              <a:rPr lang="ru-RU" sz="16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–</a:t>
            </a:r>
            <a:r>
              <a:rPr lang="ru-RU" sz="16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429 с.</a:t>
            </a:r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60FAA3C-17F1-6328-D791-678DAE001C0B}"/>
              </a:ext>
            </a:extLst>
          </p:cNvPr>
          <p:cNvSpPr txBox="1"/>
          <p:nvPr/>
        </p:nvSpPr>
        <p:spPr>
          <a:xfrm>
            <a:off x="5498599" y="4200911"/>
            <a:ext cx="2951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Говорушин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, К. В.</a:t>
            </a:r>
            <a:r>
              <a:rPr lang="ru-RU" sz="16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За Нарвской заставой / К. В.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Говорушин</a:t>
            </a:r>
            <a:r>
              <a:rPr lang="ru-RU" sz="16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; [лит. запись С. А. Костюченко]. </a:t>
            </a:r>
            <a:r>
              <a:rPr lang="ru-RU" sz="16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–</a:t>
            </a:r>
            <a:r>
              <a:rPr lang="ru-RU" sz="16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Москва : Политиздат, 1975. </a:t>
            </a:r>
            <a:r>
              <a:rPr lang="ru-RU" sz="16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–</a:t>
            </a:r>
            <a:r>
              <a:rPr lang="ru-RU" sz="16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397 с.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772115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CA7265C6-FDB7-012F-F8FA-778E40EFBE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24327" y="435888"/>
            <a:ext cx="4328035" cy="6198132"/>
          </a:xfrm>
          <a:ln w="28575">
            <a:solidFill>
              <a:schemeClr val="accent1"/>
            </a:solidFill>
          </a:ln>
        </p:spPr>
      </p:pic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A5AA22C3-B518-AC92-6401-077843567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95035" y="2932981"/>
            <a:ext cx="2961967" cy="2201513"/>
          </a:xfrm>
        </p:spPr>
        <p:txBody>
          <a:bodyPr>
            <a:normAutofit fontScale="92500" lnSpcReduction="20000"/>
          </a:bodyPr>
          <a:lstStyle/>
          <a:p>
            <a:r>
              <a:rPr lang="ru-RU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Инбер, В. М.</a:t>
            </a:r>
            <a:r>
              <a:rPr lang="ru-R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800" kern="100" dirty="0" smtClean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Душа </a:t>
            </a:r>
            <a:r>
              <a:rPr lang="ru-R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Ленинграда : [стихотворение] // Избранное / В. М. Инбер. – Москва : Государственное издательство художественной литературы, 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1947</a:t>
            </a:r>
            <a:r>
              <a:rPr lang="ru-R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– С. 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44</a:t>
            </a:r>
            <a:r>
              <a:rPr lang="ru-R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F6BBAE0-B372-3B05-F4D1-057FE8B50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22" y="747970"/>
            <a:ext cx="3116088" cy="461156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57673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C7FE49C6-7EDF-A205-62A4-54F21BFB0F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38132" y="595698"/>
            <a:ext cx="3787174" cy="5908143"/>
          </a:xfrm>
          <a:ln w="28575">
            <a:solidFill>
              <a:schemeClr val="accent1"/>
            </a:solidFill>
          </a:ln>
        </p:spPr>
      </p:pic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B586356-B024-C2AE-8E33-C91EA12953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40359" y="3545455"/>
            <a:ext cx="3407614" cy="2248181"/>
          </a:xfrm>
        </p:spPr>
        <p:txBody>
          <a:bodyPr>
            <a:noAutofit/>
          </a:bodyPr>
          <a:lstStyle/>
          <a:p>
            <a:r>
              <a:rPr lang="ru-RU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Великая Отечественная война,</a:t>
            </a:r>
            <a:r>
              <a:rPr lang="ru-RU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1941-1945. События. Люди. Документы : краткий исторический справочник / [Андрианов В. И. и др.] ; под общ. ред. О. А. </a:t>
            </a:r>
            <a:r>
              <a:rPr lang="ru-RU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Ржешевского</a:t>
            </a:r>
            <a:r>
              <a:rPr lang="ru-RU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; сост. Е. К. Жигунов]. </a:t>
            </a:r>
            <a:r>
              <a:rPr lang="ru-RU" sz="16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–</a:t>
            </a:r>
            <a:r>
              <a:rPr lang="ru-RU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Москва : Политиздат, 1990. </a:t>
            </a:r>
            <a:r>
              <a:rPr lang="ru-RU" sz="16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–</a:t>
            </a:r>
            <a:r>
              <a:rPr lang="ru-RU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464 с.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D1B754D-7233-FE42-D486-41252420B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31" y="914399"/>
            <a:ext cx="5261540" cy="213935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46032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4B523E5F-4806-F47F-43AD-5DC02397EF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519" y="519198"/>
            <a:ext cx="4085732" cy="6095881"/>
          </a:xfrm>
          <a:ln w="28575">
            <a:solidFill>
              <a:schemeClr val="accent1"/>
            </a:solidFill>
          </a:ln>
        </p:spPr>
      </p:pic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83F6E28B-E59A-3CD6-9E63-59DA1727C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1358" y="175416"/>
            <a:ext cx="3801202" cy="563643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7" name="Текст 3">
            <a:extLst>
              <a:ext uri="{FF2B5EF4-FFF2-40B4-BE49-F238E27FC236}">
                <a16:creationId xmlns="" xmlns:a16="http://schemas.microsoft.com/office/drawing/2014/main" id="{DD6839F5-B574-55BE-EA40-C84D7480E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83549" y="4556394"/>
            <a:ext cx="2533650" cy="1472690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Бычевский</a:t>
            </a:r>
            <a:r>
              <a:rPr lang="ru-RU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Б. В.</a:t>
            </a:r>
            <a:r>
              <a:rPr lang="ru-RU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Город </a:t>
            </a:r>
            <a:r>
              <a:rPr lang="ru-RU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фронт / Б. В. </a:t>
            </a:r>
            <a:r>
              <a:rPr lang="ru-RU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Бычевский</a:t>
            </a:r>
            <a:r>
              <a:rPr lang="ru-RU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–</a:t>
            </a:r>
            <a:r>
              <a:rPr lang="ru-RU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Ленинград : Лениздат, 1967. </a:t>
            </a:r>
            <a:r>
              <a:rPr lang="ru-RU" sz="16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–</a:t>
            </a:r>
            <a:r>
              <a:rPr lang="ru-RU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430 с.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3">
            <a:extLst>
              <a:ext uri="{FF2B5EF4-FFF2-40B4-BE49-F238E27FC236}">
                <a16:creationId xmlns="" xmlns:a16="http://schemas.microsoft.com/office/drawing/2014/main" id="{BCAA703F-3146-B155-2A06-FE7F02C716DF}"/>
              </a:ext>
            </a:extLst>
          </p:cNvPr>
          <p:cNvSpPr txBox="1">
            <a:spLocks/>
          </p:cNvSpPr>
          <p:nvPr/>
        </p:nvSpPr>
        <p:spPr>
          <a:xfrm>
            <a:off x="4842295" y="637635"/>
            <a:ext cx="1682510" cy="2247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800"/>
              </a:spcAft>
            </a:pP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0D87055-1009-7EA4-A5D5-F26EF76AA00A}"/>
              </a:ext>
            </a:extLst>
          </p:cNvPr>
          <p:cNvSpPr txBox="1"/>
          <p:nvPr/>
        </p:nvSpPr>
        <p:spPr>
          <a:xfrm>
            <a:off x="4566054" y="528621"/>
            <a:ext cx="253365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600" b="1" kern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Павлов, Д. В.</a:t>
            </a:r>
            <a:r>
              <a:rPr lang="ru-RU" sz="1600" kern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Ленинград в блокаде / Д. В. Павлов. </a:t>
            </a:r>
            <a:r>
              <a:rPr lang="ru-RU" sz="1600" kern="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kern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[Изд. 4-е, доп.]. </a:t>
            </a:r>
            <a:r>
              <a:rPr lang="ru-RU" sz="16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–</a:t>
            </a:r>
            <a:r>
              <a:rPr lang="ru-RU" sz="1600" kern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Москва : Советская Россия, 1969. </a:t>
            </a:r>
            <a:r>
              <a:rPr lang="ru-RU" sz="16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–</a:t>
            </a:r>
            <a:r>
              <a:rPr lang="ru-RU" sz="1600" kern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269 с.</a:t>
            </a:r>
            <a:endParaRPr lang="ru-RU" sz="16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266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196C8150-AC65-AA46-1EF5-614CF2C567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8324" y="569343"/>
            <a:ext cx="4536978" cy="6123365"/>
          </a:xfrm>
          <a:ln w="28575"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7E0D9D4-F284-33F2-CEB1-DFB5447C5BBD}"/>
              </a:ext>
            </a:extLst>
          </p:cNvPr>
          <p:cNvSpPr txBox="1"/>
          <p:nvPr/>
        </p:nvSpPr>
        <p:spPr>
          <a:xfrm>
            <a:off x="6487062" y="2086964"/>
            <a:ext cx="345056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Прорыв блокады Ленинграда // Великая Отечественная война,</a:t>
            </a:r>
            <a:r>
              <a:rPr lang="ru-RU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1941-1945 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г. </a:t>
            </a:r>
            <a:r>
              <a:rPr lang="ru-RU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: в 12 томах / [редакционная комиссия: В. П. Баранов (председатель) и др.]. </a:t>
            </a:r>
            <a:r>
              <a:rPr lang="ru-RU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–</a:t>
            </a:r>
            <a:r>
              <a:rPr lang="ru-RU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Москва :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Кучково</a:t>
            </a:r>
            <a:r>
              <a:rPr lang="ru-RU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поле, 2012. – Т. 3.</a:t>
            </a:r>
            <a:r>
              <a:rPr lang="ru-RU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– С. 427– 507.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2352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3E09D123-040E-71EE-5653-AB990CC8E8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02162" y="481009"/>
            <a:ext cx="7728004" cy="5956367"/>
          </a:xfrm>
          <a:ln w="28575">
            <a:solidFill>
              <a:schemeClr val="accent1"/>
            </a:solidFill>
          </a:ln>
        </p:spPr>
      </p:pic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9067FE9-D99E-3A20-4976-2FC00F37E6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3014" y="4639839"/>
            <a:ext cx="2961967" cy="1512865"/>
          </a:xfrm>
        </p:spPr>
        <p:txBody>
          <a:bodyPr>
            <a:normAutofit/>
          </a:bodyPr>
          <a:lstStyle/>
          <a:p>
            <a:r>
              <a:rPr lang="ru-RU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Страницы истории нашей:</a:t>
            </a:r>
            <a:r>
              <a:rPr lang="ru-RU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Живопись. Скульптура. Поэзия. – Москва : Изобразительное искусство, 1988. – 319 с.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E10F31E-9A9A-2032-C8A8-6A0E63066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783" y="261360"/>
            <a:ext cx="2394787" cy="391360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92627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EA403315-FC06-BD32-60CC-3087CA1CE7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877593" y="407545"/>
            <a:ext cx="4205052" cy="6212711"/>
          </a:xfrm>
          <a:ln w="28575">
            <a:solidFill>
              <a:schemeClr val="accent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FD9921C-B6A5-3C97-711A-562BE58DF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191" y="407545"/>
            <a:ext cx="4283634" cy="621271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C17A79D-ADE5-EF28-A7E8-A7C0A0BD39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3483" y="415090"/>
            <a:ext cx="2241717" cy="3124229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B1530E0-40C1-B4F7-25C9-6164B9174418}"/>
              </a:ext>
            </a:extLst>
          </p:cNvPr>
          <p:cNvSpPr txBox="1"/>
          <p:nvPr/>
        </p:nvSpPr>
        <p:spPr>
          <a:xfrm>
            <a:off x="4958151" y="4062888"/>
            <a:ext cx="26382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Советская графика </a:t>
            </a:r>
            <a:r>
              <a:rPr lang="ru-RU" sz="16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: [альбом]  / сост. Е. Б. Логинова. – Москва : Советский художник, 1973.</a:t>
            </a:r>
            <a:r>
              <a:rPr lang="ru-RU" sz="14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– </a:t>
            </a:r>
            <a:r>
              <a:rPr lang="ru-RU" sz="16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152 с. – (Государственная Третьяковская галерея).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466625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439B639F-6C47-F418-3F58-99F3A3697E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99286" y="161713"/>
            <a:ext cx="3438273" cy="4849140"/>
          </a:xfrm>
          <a:ln w="28575">
            <a:solidFill>
              <a:schemeClr val="accent1"/>
            </a:solidFill>
          </a:ln>
        </p:spPr>
      </p:pic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346FA20F-0EDA-45AD-56B7-22F3347714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65703" y="669029"/>
            <a:ext cx="2352350" cy="191725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ru-RU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Берггольц, О. Ф.</a:t>
            </a:r>
            <a:r>
              <a:rPr lang="ru-RU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Дневные звезды. Говорит Ленинград / сост. М. Ф. Берггольц. </a:t>
            </a:r>
            <a:r>
              <a:rPr lang="ru-RU" sz="16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–</a:t>
            </a:r>
            <a:r>
              <a:rPr lang="ru-RU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Москва : Правда, 1990. </a:t>
            </a:r>
            <a:r>
              <a:rPr lang="ru-RU" sz="16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–</a:t>
            </a:r>
            <a:r>
              <a:rPr lang="ru-RU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478 с. </a:t>
            </a:r>
            <a:r>
              <a:rPr lang="ru-RU" sz="16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–</a:t>
            </a:r>
            <a:r>
              <a:rPr lang="ru-RU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(Библиотека журнала Знамя).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5">
            <a:extLst>
              <a:ext uri="{FF2B5EF4-FFF2-40B4-BE49-F238E27FC236}">
                <a16:creationId xmlns="" xmlns:a16="http://schemas.microsoft.com/office/drawing/2014/main" id="{76A2A1F6-AC77-4179-B49E-18772DE3B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493" y="662045"/>
            <a:ext cx="3450132" cy="586815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EE31D88-F161-0DF4-8003-2444A1A0C85F}"/>
              </a:ext>
            </a:extLst>
          </p:cNvPr>
          <p:cNvSpPr txBox="1"/>
          <p:nvPr/>
        </p:nvSpPr>
        <p:spPr>
          <a:xfrm>
            <a:off x="5802464" y="3979801"/>
            <a:ext cx="269682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600" b="1" kern="1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Инбер, В. М. </a:t>
            </a:r>
            <a:r>
              <a:rPr lang="ru-RU" sz="1600" kern="1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Из дневников военных лет, 1941-1945 // Страницы дней перебирая…: </a:t>
            </a:r>
            <a:r>
              <a:rPr lang="ru-RU" sz="1600" kern="100" dirty="0" smtClean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(из </a:t>
            </a:r>
            <a:r>
              <a:rPr lang="ru-RU" sz="1600" kern="1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дневников и записных книжек) / В. М. Инбер. – Москва : Советский писатель, 1967. – С. 54-232.</a:t>
            </a:r>
          </a:p>
        </p:txBody>
      </p:sp>
    </p:spTree>
    <p:extLst>
      <p:ext uri="{BB962C8B-B14F-4D97-AF65-F5344CB8AC3E}">
        <p14:creationId xmlns:p14="http://schemas.microsoft.com/office/powerpoint/2010/main" val="3459014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D9C7941-7C28-555C-2D45-425FD7A720EA}"/>
              </a:ext>
            </a:extLst>
          </p:cNvPr>
          <p:cNvSpPr txBox="1"/>
          <p:nvPr/>
        </p:nvSpPr>
        <p:spPr>
          <a:xfrm>
            <a:off x="6188719" y="3984092"/>
            <a:ext cx="183742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kern="0" dirty="0" smtClean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Чаковский, А. Б.</a:t>
            </a:r>
            <a:r>
              <a:rPr lang="ru-RU" sz="1600" kern="0" dirty="0" smtClean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 Блокада : роман. Кн. 3-4. – Москва : Советский писатель, </a:t>
            </a:r>
            <a:r>
              <a:rPr lang="ru-RU" sz="1600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Aptos" panose="020B0004020202020204" pitchFamily="34" charset="0"/>
              </a:rPr>
              <a:t>1978</a:t>
            </a:r>
            <a:r>
              <a:rPr lang="ru-RU" sz="1600" kern="0" dirty="0">
                <a:solidFill>
                  <a:srgbClr val="FFFFFF"/>
                </a:solidFill>
                <a:latin typeface="Times New Roman" panose="02020603050405020304" pitchFamily="18" charset="0"/>
                <a:ea typeface="Aptos" panose="020B0004020202020204" pitchFamily="34" charset="0"/>
              </a:rPr>
              <a:t>. –</a:t>
            </a:r>
            <a:r>
              <a:rPr lang="ru-RU" sz="1600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Aptos" panose="020B0004020202020204" pitchFamily="34" charset="0"/>
              </a:rPr>
              <a:t>496 с</a:t>
            </a:r>
            <a:r>
              <a:rPr lang="ru-RU" sz="1600" kern="0" dirty="0" smtClean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.</a:t>
            </a:r>
            <a:endParaRPr lang="ru-RU" sz="1600" dirty="0">
              <a:solidFill>
                <a:srgbClr val="FFFFFF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909DA4C-2A84-15F1-42EA-ECD172D4E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088" y="431645"/>
            <a:ext cx="4235269" cy="512377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1F6FC1F-0AE8-B01E-4BC9-CB478A0B7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9247" y="492189"/>
            <a:ext cx="3585425" cy="512377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5271477" y="706512"/>
            <a:ext cx="18359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Чаковский, А. Б.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Блокада : роман.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1-2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Москва : Советский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писатель, 1978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527 с.</a:t>
            </a:r>
          </a:p>
        </p:txBody>
      </p:sp>
    </p:spTree>
    <p:extLst>
      <p:ext uri="{BB962C8B-B14F-4D97-AF65-F5344CB8AC3E}">
        <p14:creationId xmlns:p14="http://schemas.microsoft.com/office/powerpoint/2010/main" val="2538402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FEAA9EEB-5A7C-C07F-0293-9EA1A428C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4460" y="528387"/>
            <a:ext cx="2206340" cy="2182796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28EE26A9-70C5-25B2-F048-AFAB3C6191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43108" y="1021710"/>
            <a:ext cx="3576142" cy="5596129"/>
          </a:xfrm>
          <a:ln w="28575">
            <a:solidFill>
              <a:schemeClr val="accent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1616FCEA-78E0-63B7-2F3C-743085AE1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9024" y="182880"/>
            <a:ext cx="3576142" cy="543659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1AC80D0-1713-FA7C-BC3C-230A70125D99}"/>
              </a:ext>
            </a:extLst>
          </p:cNvPr>
          <p:cNvSpPr txBox="1"/>
          <p:nvPr/>
        </p:nvSpPr>
        <p:spPr>
          <a:xfrm>
            <a:off x="3914320" y="915835"/>
            <a:ext cx="322031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600" b="1" kern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Адамович, А</a:t>
            </a:r>
            <a:r>
              <a:rPr lang="ru-RU" sz="1600" b="1" kern="0" dirty="0" smtClean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М</a:t>
            </a:r>
            <a:r>
              <a:rPr lang="ru-RU" sz="1600" b="1" kern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kern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Блокадная книга / А. М. Адамович, Д. А. Гранин. </a:t>
            </a:r>
            <a:r>
              <a:rPr lang="ru-RU" sz="16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–</a:t>
            </a:r>
            <a:r>
              <a:rPr lang="ru-RU" sz="1600" kern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5-е изд., </a:t>
            </a:r>
            <a:r>
              <a:rPr lang="ru-RU" sz="1600" kern="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испр</a:t>
            </a:r>
            <a:r>
              <a:rPr lang="ru-RU" sz="1600" kern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и доп. </a:t>
            </a:r>
            <a:r>
              <a:rPr lang="ru-RU" sz="16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–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kern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Ленинград : Лениздат, 1989. </a:t>
            </a:r>
            <a:r>
              <a:rPr lang="ru-RU" sz="16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–</a:t>
            </a:r>
            <a:r>
              <a:rPr lang="ru-RU" sz="1600" kern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525 с. </a:t>
            </a:r>
            <a:endParaRPr lang="ru-RU" sz="16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B1C03E1-0DD8-5648-AAB6-BAFA491929FD}"/>
              </a:ext>
            </a:extLst>
          </p:cNvPr>
          <p:cNvSpPr txBox="1"/>
          <p:nvPr/>
        </p:nvSpPr>
        <p:spPr>
          <a:xfrm>
            <a:off x="5987474" y="4078554"/>
            <a:ext cx="2434596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Ладога родная</a:t>
            </a:r>
            <a:r>
              <a:rPr lang="ru-RU" sz="1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</a:t>
            </a:r>
            <a:r>
              <a:rPr lang="ru-RU" sz="1600" kern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воспоминания </a:t>
            </a:r>
            <a:r>
              <a:rPr lang="ru-RU" sz="1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ветеранов Краснознаменной Ладожской флотилии. </a:t>
            </a:r>
            <a:r>
              <a:rPr lang="ru-RU" sz="16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–</a:t>
            </a:r>
            <a:r>
              <a:rPr lang="ru-RU" sz="1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Ленинград : Лениздат, 1969. </a:t>
            </a:r>
            <a:r>
              <a:rPr lang="ru-RU" sz="16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–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413 </a:t>
            </a:r>
            <a:r>
              <a:rPr lang="ru-RU" sz="1600" kern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209024371"/>
      </p:ext>
    </p:extLst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Gallery">
      <a:majorFont>
        <a:latin typeface="Rockwell" panose="020606030202050204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Gallery" id="{BBFCD31E-59A1-489D-B089-A3EAD7CAE12E}" vid="{BB5F5D82-B5E9-469E-A815-C655ED4AF24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479</TotalTime>
  <Words>712</Words>
  <Application>Microsoft Office PowerPoint</Application>
  <PresentationFormat>Произвольный</PresentationFormat>
  <Paragraphs>26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Галерея</vt:lpstr>
      <vt:lpstr>                                                    О. Аникеева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                                 О. Аникеева </dc:title>
  <dc:creator>Пользователь</dc:creator>
  <cp:lastModifiedBy>user</cp:lastModifiedBy>
  <cp:revision>102</cp:revision>
  <dcterms:created xsi:type="dcterms:W3CDTF">2026-01-23T07:23:12Z</dcterms:created>
  <dcterms:modified xsi:type="dcterms:W3CDTF">2026-01-26T10:26:32Z</dcterms:modified>
</cp:coreProperties>
</file>